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2" r:id="rId6"/>
    <p:sldId id="265" r:id="rId7"/>
    <p:sldId id="266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1" d="100"/>
          <a:sy n="81" d="100"/>
        </p:scale>
        <p:origin x="405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kbal ." userId="8203e3157c6f46dc" providerId="LiveId" clId="{A1510678-9204-4F39-AF3E-B8BCCFA48D69}"/>
    <pc:docChg chg="modSld">
      <pc:chgData name="Ikbal ." userId="8203e3157c6f46dc" providerId="LiveId" clId="{A1510678-9204-4F39-AF3E-B8BCCFA48D69}" dt="2024-11-13T12:53:52.302" v="6"/>
      <pc:docMkLst>
        <pc:docMk/>
      </pc:docMkLst>
      <pc:sldChg chg="modSp mod">
        <pc:chgData name="Ikbal ." userId="8203e3157c6f46dc" providerId="LiveId" clId="{A1510678-9204-4F39-AF3E-B8BCCFA48D69}" dt="2024-11-13T12:52:14.751" v="0" actId="20577"/>
        <pc:sldMkLst>
          <pc:docMk/>
          <pc:sldMk cId="4055429858" sldId="258"/>
        </pc:sldMkLst>
        <pc:spChg chg="mod">
          <ac:chgData name="Ikbal ." userId="8203e3157c6f46dc" providerId="LiveId" clId="{A1510678-9204-4F39-AF3E-B8BCCFA48D69}" dt="2024-11-13T12:52:14.751" v="0" actId="20577"/>
          <ac:spMkLst>
            <pc:docMk/>
            <pc:sldMk cId="4055429858" sldId="258"/>
            <ac:spMk id="5" creationId="{3CD954B4-F482-08A1-2F75-DF6FE018DC66}"/>
          </ac:spMkLst>
        </pc:spChg>
      </pc:sldChg>
      <pc:sldChg chg="modSp mod">
        <pc:chgData name="Ikbal ." userId="8203e3157c6f46dc" providerId="LiveId" clId="{A1510678-9204-4F39-AF3E-B8BCCFA48D69}" dt="2024-11-13T12:53:52.302" v="6"/>
        <pc:sldMkLst>
          <pc:docMk/>
          <pc:sldMk cId="4104037719" sldId="260"/>
        </pc:sldMkLst>
        <pc:spChg chg="mod">
          <ac:chgData name="Ikbal ." userId="8203e3157c6f46dc" providerId="LiveId" clId="{A1510678-9204-4F39-AF3E-B8BCCFA48D69}" dt="2024-11-13T12:53:52.302" v="6"/>
          <ac:spMkLst>
            <pc:docMk/>
            <pc:sldMk cId="4104037719" sldId="260"/>
            <ac:spMk id="7" creationId="{39BF12AD-C9FF-4FE2-C336-863836AF65B7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B6AC30-6B01-4262-8DAC-F8D7E73FF213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93F99-8BF8-4549-ABBB-BEC7B837FB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9739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D93F99-8BF8-4549-ABBB-BEC7B837FB5A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8095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48941-3E95-536C-B599-765E8ECC62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BFB2F5-7A83-E6FA-D483-836D506E20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2FD38-DFED-1D0F-E9F4-844C4F57D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AC4E4-4CFC-26AB-979C-9CC2392EF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CBCB1-E0F4-20DF-C067-AFD90877C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345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12390-2FBB-BA25-D3D7-CB1EEADDC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88B98A-C14F-C4CC-BE5D-A10CF5F168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F1D30-1297-DD45-D6CB-8B1022782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B2333-E3FC-7DFB-337D-FC4702950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B4374-5674-61E1-011B-C65AE6B58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4090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A91CC5-A125-5323-6454-CEEBFD025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AD273D-612F-C70B-B6A8-7A009BA1E4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C967B-DEE7-2D08-8E46-D814EAE97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8133C-503D-4CFD-D619-D56537D05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0CF05-B76F-B2BD-FA7E-774050E74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4918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784D6-CC79-8A95-ABA6-0A435C6A7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F602C-5C84-AA78-CDE1-28F61006A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EB3B7-680A-A6C4-D5A4-6DBE9E391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D16F4-1A6B-A43B-869D-17401C172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212019-F85D-DC4B-5E98-92E0CE063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116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0A33-026A-E71E-560A-B891946EA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8F08A6-7024-528C-C27F-CE0B888E14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72AC0-993E-9E28-48C3-C053847EC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E29C5-8A10-154A-D3CB-18FF00D8D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5A3CF-F0F8-1DDE-2E22-7168E9496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1580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15BE2-8DAF-8387-02C6-54D89FF7A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24C0B-62A0-E541-786C-4BAA950B17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BA755-50E5-450B-2F43-2F3CC2D314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7F3A3E-ABFC-756F-C805-FB828E37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F96BC1-87FD-A314-2497-6F704C2D4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D910D-CC84-CFAF-6D48-E58159D17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399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C98F-349B-F359-078A-BDF2E1ACF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E2F92-CC6A-2610-DC1E-B76A632F7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8F00B4-746B-D5C7-238C-C20294F5CA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4ADC61-FF55-1B94-5E89-41ADC103C4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000FA-5D65-B3F8-8F08-50B0C44522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477D0C-C4FF-DEBF-8A67-7D4775BB2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B5140A-5D71-49BC-9218-40904B034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230700-3DC4-4472-B704-D6D5B15A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27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9D78A-B726-CCD0-F28B-594777D6A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E0B44F-08F7-655E-4642-76A6B9687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D1A0B1-D36E-EA96-2F22-D73D7045E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7F0C26-5D70-0186-E0AE-B8AC2D75A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9867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1A6FA8-6689-3632-01EA-59F6765F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D884CE-7D43-96E0-3A34-1BF2B2F5D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DE6FA-2652-B213-08FC-E1D226F3A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1905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21AA7-7B35-E551-BDF0-65AC4C77D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B117F-BFB8-3E77-CDB4-1119A117E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4650FD-F559-DD43-955C-692F56738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44005-A89F-2322-8F8D-3C4468CF7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AE957-FC3A-C6D2-8671-5239D3939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C81378-A9C0-9220-40F8-77F4B780F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5469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61C13-054F-ECD4-833E-014565DF8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01951B-B546-DCFF-4F78-4C025C81DA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BDE050-C8EB-ABE0-F672-107507DCD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C54583-0CB3-0284-A073-070FB9875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2BD963-AD97-C152-DF5C-C3606D24A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61D0DE-BD52-EBF3-0E4B-E7074E22D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59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79E4EA-C095-9FDA-889F-73818F912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FA8292-360F-88AC-C1FA-D2B636877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1E279-0FC3-ADF8-B5C1-3C52348F44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131C5-6BD6-4BE7-BC41-06CB30AA6B01}" type="datetimeFigureOut">
              <a:rPr lang="en-IN" smtClean="0"/>
              <a:t>15-11-2024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FAB27-6469-1D72-524A-143BB7F23F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DF648-6D66-A278-9480-7C2F1EB851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75119-65CC-42A4-A47C-9832F76B3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6808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9620EA4-9F9D-145E-B448-D12441213666}"/>
              </a:ext>
            </a:extLst>
          </p:cNvPr>
          <p:cNvSpPr txBox="1"/>
          <p:nvPr/>
        </p:nvSpPr>
        <p:spPr>
          <a:xfrm>
            <a:off x="2021999" y="1476001"/>
            <a:ext cx="84906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A Deep-dive into YouTube’s Global Trends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EB70B-3FBE-BCDD-9843-80A4C5111C6B}"/>
              </a:ext>
            </a:extLst>
          </p:cNvPr>
          <p:cNvSpPr txBox="1"/>
          <p:nvPr/>
        </p:nvSpPr>
        <p:spPr>
          <a:xfrm>
            <a:off x="4572243" y="3059668"/>
            <a:ext cx="31382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Instructor: </a:t>
            </a:r>
            <a:r>
              <a:rPr lang="en-IN" dirty="0" err="1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Dr.</a:t>
            </a:r>
            <a:r>
              <a:rPr lang="en-IN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 </a:t>
            </a:r>
            <a:r>
              <a:rPr lang="en-IN" dirty="0" err="1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Dootika</a:t>
            </a:r>
            <a:r>
              <a:rPr lang="en-IN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 Vats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AC050-480E-6EDC-360F-DE146D49594F}"/>
              </a:ext>
            </a:extLst>
          </p:cNvPr>
          <p:cNvSpPr txBox="1"/>
          <p:nvPr/>
        </p:nvSpPr>
        <p:spPr>
          <a:xfrm>
            <a:off x="5198956" y="4313241"/>
            <a:ext cx="1794081" cy="17045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Prashant Shekhar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Kunal </a:t>
            </a:r>
            <a:r>
              <a:rPr lang="en-US" dirty="0" err="1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Dayma</a:t>
            </a:r>
            <a:endParaRPr lang="en-US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Bharat Dhawal</a:t>
            </a:r>
          </a:p>
          <a:p>
            <a:pPr algn="ctr">
              <a:lnSpc>
                <a:spcPct val="150000"/>
              </a:lnSpc>
            </a:pPr>
            <a:r>
              <a:rPr lang="en-US" dirty="0" err="1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Ahammed</a:t>
            </a: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 Ikbal</a:t>
            </a:r>
            <a:endParaRPr lang="en-IN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871972-BCE3-E18F-CDA0-19C853F2FBEE}"/>
              </a:ext>
            </a:extLst>
          </p:cNvPr>
          <p:cNvSpPr txBox="1"/>
          <p:nvPr/>
        </p:nvSpPr>
        <p:spPr>
          <a:xfrm>
            <a:off x="4286046" y="1159764"/>
            <a:ext cx="3397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MTH208 </a:t>
            </a:r>
            <a:r>
              <a:rPr lang="en-IN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Group Project</a:t>
            </a: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, Group 25</a:t>
            </a:r>
          </a:p>
        </p:txBody>
      </p:sp>
    </p:spTree>
    <p:extLst>
      <p:ext uri="{BB962C8B-B14F-4D97-AF65-F5344CB8AC3E}">
        <p14:creationId xmlns:p14="http://schemas.microsoft.com/office/powerpoint/2010/main" val="3895801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01EDA3D-194E-0A42-1929-30E2AFC944E6}"/>
              </a:ext>
            </a:extLst>
          </p:cNvPr>
          <p:cNvSpPr txBox="1"/>
          <p:nvPr/>
        </p:nvSpPr>
        <p:spPr>
          <a:xfrm>
            <a:off x="1079582" y="560441"/>
            <a:ext cx="341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1. What are we doing?</a:t>
            </a:r>
            <a:endParaRPr lang="en-IN" sz="2800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7CA09-B4CB-8C06-E38D-3945B5982E90}"/>
              </a:ext>
            </a:extLst>
          </p:cNvPr>
          <p:cNvSpPr txBox="1"/>
          <p:nvPr/>
        </p:nvSpPr>
        <p:spPr>
          <a:xfrm>
            <a:off x="1799302" y="3181573"/>
            <a:ext cx="9497961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We used YouTube’s API to fetch the necessary data. YouTube has a large amount of data, and we have chosen to gather data from its trending section.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2C2D69-7D52-C12A-C5B3-BDD5E3EC6EB4}"/>
              </a:ext>
            </a:extLst>
          </p:cNvPr>
          <p:cNvSpPr txBox="1"/>
          <p:nvPr/>
        </p:nvSpPr>
        <p:spPr>
          <a:xfrm>
            <a:off x="1067780" y="2722555"/>
            <a:ext cx="4127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2. What have we collected?</a:t>
            </a:r>
            <a:endParaRPr lang="en-IN" sz="2800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9FA18B-1128-F107-F52B-B021C247DFD6}"/>
              </a:ext>
            </a:extLst>
          </p:cNvPr>
          <p:cNvSpPr txBox="1"/>
          <p:nvPr/>
        </p:nvSpPr>
        <p:spPr>
          <a:xfrm>
            <a:off x="1805201" y="1012866"/>
            <a:ext cx="7904728" cy="8735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We want to produce an overview of what viewers all across the globe are watching.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What are their consumption patterns? How do things vary from country to country?</a:t>
            </a:r>
            <a:endParaRPr lang="en-IN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DD15F5-2419-4C81-AF91-ED88E8FF04E7}"/>
              </a:ext>
            </a:extLst>
          </p:cNvPr>
          <p:cNvSpPr txBox="1"/>
          <p:nvPr/>
        </p:nvSpPr>
        <p:spPr>
          <a:xfrm>
            <a:off x="1782633" y="5349159"/>
            <a:ext cx="9400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YouTube’s trending section lists the videos that are widely viewed by users, making it perfect for analyzing to generate meaningful insights that align with our motto.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C24224-B06F-2A5F-E9E5-24BD53FABC38}"/>
              </a:ext>
            </a:extLst>
          </p:cNvPr>
          <p:cNvSpPr txBox="1"/>
          <p:nvPr/>
        </p:nvSpPr>
        <p:spPr>
          <a:xfrm>
            <a:off x="1062011" y="4872871"/>
            <a:ext cx="85449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3. Why have we chosen the Trending section of YouTube?</a:t>
            </a:r>
            <a:endParaRPr lang="en-IN" sz="2800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8470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41597E-AE83-B41E-5C21-CAA0E1F3D4DE}"/>
              </a:ext>
            </a:extLst>
          </p:cNvPr>
          <p:cNvSpPr txBox="1"/>
          <p:nvPr/>
        </p:nvSpPr>
        <p:spPr>
          <a:xfrm>
            <a:off x="1073683" y="560443"/>
            <a:ext cx="28370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4. About Our Data</a:t>
            </a:r>
            <a:endParaRPr lang="en-IN" sz="2800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D954B4-F482-08A1-2F75-DF6FE018DC66}"/>
              </a:ext>
            </a:extLst>
          </p:cNvPr>
          <p:cNvSpPr txBox="1"/>
          <p:nvPr/>
        </p:nvSpPr>
        <p:spPr>
          <a:xfrm>
            <a:off x="1775704" y="1073685"/>
            <a:ext cx="9342613" cy="2550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We have data for all the videos listed in YouTube’s trending section for </a:t>
            </a:r>
            <a:r>
              <a:rPr lang="en-US" b="1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15 countries</a:t>
            </a: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e.g. India, Japan, Italy, Russia, Indonesia, Germany, US, UK, etc. </a:t>
            </a: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over </a:t>
            </a:r>
            <a:r>
              <a:rPr lang="en-US" b="1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33 different languages</a:t>
            </a: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e.g. English, Korean, Spanish, Romanian, Hindi, Odia, Tamil, Russian, Arabic, etc. </a:t>
            </a: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and spread across </a:t>
            </a:r>
            <a:r>
              <a:rPr lang="en-US" b="1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15 categories</a:t>
            </a: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 </a:t>
            </a:r>
            <a:r>
              <a:rPr lang="en-US" i="1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e.g. Music, Gaming, Education, etc. </a:t>
            </a: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We have gathered </a:t>
            </a:r>
            <a:r>
              <a:rPr lang="en-US" b="1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‘Engagement’</a:t>
            </a: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 </a:t>
            </a:r>
            <a:r>
              <a:rPr lang="en-US" i="1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i.e. likes, views, and comments as well as the </a:t>
            </a: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duration of each video. Data is collected on </a:t>
            </a:r>
            <a:r>
              <a:rPr lang="en-US" b="0" i="1" dirty="0">
                <a:effectLst/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Oct 31 2024 16:47:14 (India Standard Time).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4E0295-1B10-3A2F-F5E1-CD9BE5BFA07E}"/>
              </a:ext>
            </a:extLst>
          </p:cNvPr>
          <p:cNvSpPr txBox="1"/>
          <p:nvPr/>
        </p:nvSpPr>
        <p:spPr>
          <a:xfrm>
            <a:off x="1073683" y="3783666"/>
            <a:ext cx="36615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5. Sample of our dataset</a:t>
            </a:r>
            <a:endParaRPr lang="en-IN" sz="2800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063C26-0960-5E38-08CA-A574249982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102"/>
          <a:stretch/>
        </p:blipFill>
        <p:spPr>
          <a:xfrm>
            <a:off x="2123768" y="4306886"/>
            <a:ext cx="8046723" cy="2163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429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87B07B-A735-B123-83EA-172EDB2C8B7E}"/>
              </a:ext>
            </a:extLst>
          </p:cNvPr>
          <p:cNvSpPr txBox="1"/>
          <p:nvPr/>
        </p:nvSpPr>
        <p:spPr>
          <a:xfrm>
            <a:off x="1044186" y="554543"/>
            <a:ext cx="79576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6. </a:t>
            </a:r>
            <a:r>
              <a:rPr lang="en-IN" sz="28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We posed the following questions based on the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BF12AD-C9FF-4FE2-C336-863836AF65B7}"/>
              </a:ext>
            </a:extLst>
          </p:cNvPr>
          <p:cNvSpPr txBox="1"/>
          <p:nvPr/>
        </p:nvSpPr>
        <p:spPr>
          <a:xfrm>
            <a:off x="1775706" y="1274262"/>
            <a:ext cx="9391773" cy="3901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lphaUcPeriod"/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What are the countries that have similar tastes in videos?</a:t>
            </a:r>
          </a:p>
          <a:p>
            <a:pPr marL="342900" indent="-342900">
              <a:lnSpc>
                <a:spcPct val="200000"/>
              </a:lnSpc>
              <a:buFont typeface="+mj-lt"/>
              <a:buAutoNum type="alphaUcPeriod"/>
            </a:pPr>
            <a:r>
              <a:rPr lang="en-IN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Do more views increase likes and comments?</a:t>
            </a:r>
          </a:p>
          <a:p>
            <a:pPr marL="342900" indent="-342900">
              <a:lnSpc>
                <a:spcPct val="200000"/>
              </a:lnSpc>
              <a:buFont typeface="+mj-lt"/>
              <a:buAutoNum type="alphaUcPeriod"/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Do higher view counts increase the likelihood of entering the trending section?</a:t>
            </a:r>
            <a:endParaRPr lang="en-IN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lphaUcPeriod"/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What content are people watching in different countries?</a:t>
            </a:r>
          </a:p>
          <a:p>
            <a:pPr marL="342900" indent="-342900">
              <a:lnSpc>
                <a:spcPct val="200000"/>
              </a:lnSpc>
              <a:buFont typeface="+mj-lt"/>
              <a:buAutoNum type="alphaUcPeriod"/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What are the categories where short-form content is preferred? Same question for long-form content. How does it vary over different countries?</a:t>
            </a:r>
          </a:p>
          <a:p>
            <a:pPr marL="342900" indent="-342900">
              <a:lnSpc>
                <a:spcPct val="200000"/>
              </a:lnSpc>
              <a:buFont typeface="+mj-lt"/>
              <a:buAutoNum type="alphaUcPeriod"/>
            </a:pPr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In which languages do people watch content in different countries?</a:t>
            </a:r>
          </a:p>
        </p:txBody>
      </p:sp>
    </p:spTree>
    <p:extLst>
      <p:ext uri="{BB962C8B-B14F-4D97-AF65-F5344CB8AC3E}">
        <p14:creationId xmlns:p14="http://schemas.microsoft.com/office/powerpoint/2010/main" val="4104037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C932B7-D032-9E25-2A5D-90BAD84EEBB8}"/>
              </a:ext>
            </a:extLst>
          </p:cNvPr>
          <p:cNvSpPr txBox="1"/>
          <p:nvPr/>
        </p:nvSpPr>
        <p:spPr>
          <a:xfrm>
            <a:off x="1067784" y="548645"/>
            <a:ext cx="1005839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Do more views increase likes and comments?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F7001F-31E4-2C03-B5AF-DEA52BC07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917" y="1148810"/>
            <a:ext cx="9848401" cy="464408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559353-C5B9-997E-12E5-07C2DFC5DE53}"/>
              </a:ext>
            </a:extLst>
          </p:cNvPr>
          <p:cNvSpPr txBox="1"/>
          <p:nvPr/>
        </p:nvSpPr>
        <p:spPr>
          <a:xfrm>
            <a:off x="1759002" y="5787349"/>
            <a:ext cx="9341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There is a positive correlation between views, likes, and comments. While this may not apply generally, YouTube tends to feature videos with high engagement in its trending section, which makes sense.</a:t>
            </a:r>
            <a:endParaRPr lang="en-IN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604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5134810-FF45-5310-AFE2-58FCDA2E9FC5}"/>
              </a:ext>
            </a:extLst>
          </p:cNvPr>
          <p:cNvSpPr txBox="1"/>
          <p:nvPr/>
        </p:nvSpPr>
        <p:spPr>
          <a:xfrm>
            <a:off x="1055989" y="548643"/>
            <a:ext cx="3996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7. Demo of our Shiny App</a:t>
            </a:r>
          </a:p>
        </p:txBody>
      </p:sp>
      <p:pic>
        <p:nvPicPr>
          <p:cNvPr id="4" name="app-demo">
            <a:hlinkClick r:id="" action="ppaction://media"/>
            <a:extLst>
              <a:ext uri="{FF2B5EF4-FFF2-40B4-BE49-F238E27FC236}">
                <a16:creationId xmlns:a16="http://schemas.microsoft.com/office/drawing/2014/main" id="{28C3C363-F4FA-94FE-B636-9E34EE38EAB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452" y="1097261"/>
            <a:ext cx="9495156" cy="525571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4B2629-C51F-BBAA-FD62-D70BCEDB6CE8}"/>
              </a:ext>
            </a:extLst>
          </p:cNvPr>
          <p:cNvSpPr/>
          <p:nvPr/>
        </p:nvSpPr>
        <p:spPr>
          <a:xfrm>
            <a:off x="3238746" y="1704914"/>
            <a:ext cx="1014689" cy="2536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88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7555CF-7D3D-614D-E30D-EC760C31A83E}"/>
              </a:ext>
            </a:extLst>
          </p:cNvPr>
          <p:cNvSpPr txBox="1"/>
          <p:nvPr/>
        </p:nvSpPr>
        <p:spPr>
          <a:xfrm>
            <a:off x="1073683" y="713822"/>
            <a:ext cx="45495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8. What Indians are watching?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F9007A-B858-2130-E19D-B484E4527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1254739"/>
            <a:ext cx="5045428" cy="50454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8A515E-2F76-5DAE-20A3-F91B34D1AAF3}"/>
              </a:ext>
            </a:extLst>
          </p:cNvPr>
          <p:cNvSpPr txBox="1"/>
          <p:nvPr/>
        </p:nvSpPr>
        <p:spPr>
          <a:xfrm>
            <a:off x="1191670" y="2973275"/>
            <a:ext cx="49043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The chart indicates that Indians primarily use YouTube as an entertainment app.</a:t>
            </a:r>
          </a:p>
          <a:p>
            <a:endParaRPr lang="en-US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What about you?</a:t>
            </a:r>
            <a:endParaRPr lang="en-IN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1178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941C6F-77B8-D299-CC01-E21ADA315561}"/>
              </a:ext>
            </a:extLst>
          </p:cNvPr>
          <p:cNvSpPr txBox="1"/>
          <p:nvPr/>
        </p:nvSpPr>
        <p:spPr>
          <a:xfrm>
            <a:off x="4835879" y="3105834"/>
            <a:ext cx="2287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ea typeface="CMU Serif" panose="02000603000000000000" pitchFamily="2" charset="0"/>
                <a:cs typeface="Times New Roman" panose="02020603050405020304" pitchFamily="18" charset="0"/>
              </a:rPr>
              <a:t>Thank you.</a:t>
            </a:r>
            <a:endParaRPr lang="en-IN" sz="3600" dirty="0">
              <a:latin typeface="Times New Roman" panose="02020603050405020304" pitchFamily="18" charset="0"/>
              <a:ea typeface="CMU Serif" panose="02000603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9613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441</Words>
  <Application>Microsoft Office PowerPoint</Application>
  <PresentationFormat>Widescreen</PresentationFormat>
  <Paragraphs>34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Ikbal .</dc:creator>
  <cp:lastModifiedBy>Ikbal .</cp:lastModifiedBy>
  <cp:revision>14</cp:revision>
  <dcterms:created xsi:type="dcterms:W3CDTF">2024-11-09T20:36:47Z</dcterms:created>
  <dcterms:modified xsi:type="dcterms:W3CDTF">2024-11-14T20:37:55Z</dcterms:modified>
</cp:coreProperties>
</file>

<file path=docProps/thumbnail.jpeg>
</file>